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506" r:id="rId2"/>
    <p:sldId id="507" r:id="rId3"/>
    <p:sldId id="508" r:id="rId4"/>
    <p:sldId id="537" r:id="rId5"/>
    <p:sldId id="509" r:id="rId6"/>
    <p:sldId id="510" r:id="rId7"/>
    <p:sldId id="536" r:id="rId8"/>
    <p:sldId id="511" r:id="rId9"/>
    <p:sldId id="512" r:id="rId10"/>
    <p:sldId id="513" r:id="rId11"/>
    <p:sldId id="534" r:id="rId12"/>
    <p:sldId id="535" r:id="rId13"/>
  </p:sldIdLst>
  <p:sldSz cx="9144000" cy="6858000" type="screen4x3"/>
  <p:notesSz cx="7102475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F89"/>
    <a:srgbClr val="FF0000"/>
    <a:srgbClr val="899B31"/>
    <a:srgbClr val="FF9900"/>
    <a:srgbClr val="FFB13F"/>
    <a:srgbClr val="C0C0C0"/>
    <a:srgbClr val="F5B209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8FD414-7A35-4AD7-8AE5-4C7C0C22CCC2}" v="1" dt="2023-11-02T02:12:01.4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>
      <p:cViewPr varScale="1">
        <p:scale>
          <a:sx n="85" d="100"/>
          <a:sy n="85" d="100"/>
        </p:scale>
        <p:origin x="456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244" y="-9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준용" userId="b91c6c07-188f-4757-9924-c4a4872845a3" providerId="ADAL" clId="{2F8FD414-7A35-4AD7-8AE5-4C7C0C22CCC2}"/>
    <pc:docChg chg="modNotesMaster modHandout">
      <pc:chgData name="이준용" userId="b91c6c07-188f-4757-9924-c4a4872845a3" providerId="ADAL" clId="{2F8FD414-7A35-4AD7-8AE5-4C7C0C22CCC2}" dt="2023-11-02T02:12:01.487" v="0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3078513" cy="511731"/>
          </a:xfrm>
          <a:prstGeom prst="rect">
            <a:avLst/>
          </a:prstGeom>
        </p:spPr>
        <p:txBody>
          <a:bodyPr vert="horz" lIns="95491" tIns="47745" rIns="95491" bIns="47745" rtlCol="0"/>
          <a:lstStyle>
            <a:lvl1pPr algn="l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2306" y="3"/>
            <a:ext cx="3078513" cy="511731"/>
          </a:xfrm>
          <a:prstGeom prst="rect">
            <a:avLst/>
          </a:prstGeom>
        </p:spPr>
        <p:txBody>
          <a:bodyPr vert="horz" lIns="95491" tIns="47745" rIns="95491" bIns="47745" rtlCol="0"/>
          <a:lstStyle>
            <a:lvl1pPr algn="r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BA9DB4B-07B7-446D-BE79-F2376415D35B}" type="datetimeFigureOut">
              <a:rPr lang="ko-KR" altLang="en-US"/>
              <a:pPr>
                <a:defRPr/>
              </a:pPr>
              <a:t>2023-11-02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721240"/>
            <a:ext cx="3078513" cy="511731"/>
          </a:xfrm>
          <a:prstGeom prst="rect">
            <a:avLst/>
          </a:prstGeom>
        </p:spPr>
        <p:txBody>
          <a:bodyPr vert="horz" lIns="95491" tIns="47745" rIns="95491" bIns="47745" rtlCol="0" anchor="b"/>
          <a:lstStyle>
            <a:lvl1pPr algn="l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2306" y="9721240"/>
            <a:ext cx="3078513" cy="511731"/>
          </a:xfrm>
          <a:prstGeom prst="rect">
            <a:avLst/>
          </a:prstGeom>
        </p:spPr>
        <p:txBody>
          <a:bodyPr vert="horz" lIns="95491" tIns="47745" rIns="95491" bIns="47745" rtlCol="0" anchor="b"/>
          <a:lstStyle>
            <a:lvl1pPr algn="r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D0DD175-2049-4E03-A735-2B8EF881F9B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7949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3"/>
            <a:ext cx="307851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91" tIns="47745" rIns="95491" bIns="47745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306" y="3"/>
            <a:ext cx="307851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91" tIns="47745" rIns="95491" bIns="47745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1EBEB5E-F530-45C8-9C90-6FB71ECA93F9}" type="datetimeFigureOut">
              <a:rPr lang="ko-KR" altLang="en-US"/>
              <a:pPr>
                <a:defRPr/>
              </a:pPr>
              <a:t>2023-11-02</a:t>
            </a:fld>
            <a:endParaRPr lang="en-US" altLang="ko-KR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19" y="4862266"/>
            <a:ext cx="5682643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91" tIns="47745" rIns="95491" bIns="47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721240"/>
            <a:ext cx="307851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91" tIns="47745" rIns="95491" bIns="47745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306" y="9721240"/>
            <a:ext cx="307851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91" tIns="47745" rIns="95491" bIns="47745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119D6B8-DBA2-4ADF-A727-9F7212758CD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338580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슬라이드배경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522"/>
            <a:ext cx="9144000" cy="6856478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954199"/>
            <a:ext cx="3600400" cy="492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1"/>
          <p:cNvSpPr txBox="1">
            <a:spLocks noChangeArrowheads="1"/>
          </p:cNvSpPr>
          <p:nvPr userDrawn="1"/>
        </p:nvSpPr>
        <p:spPr bwMode="auto">
          <a:xfrm>
            <a:off x="179512" y="908720"/>
            <a:ext cx="44958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baseline="0">
                <a:solidFill>
                  <a:srgbClr val="000000"/>
                </a:solidFill>
                <a:latin typeface="+mj-lt"/>
                <a:ea typeface="+mn-ea"/>
                <a:cs typeface="Geneva" charset="0"/>
              </a:rPr>
              <a:t> </a:t>
            </a:r>
          </a:p>
        </p:txBody>
      </p:sp>
      <p:sp>
        <p:nvSpPr>
          <p:cNvPr id="10" name="Text Box 2"/>
          <p:cNvSpPr txBox="1">
            <a:spLocks noChangeArrowheads="1"/>
          </p:cNvSpPr>
          <p:nvPr userDrawn="1"/>
        </p:nvSpPr>
        <p:spPr bwMode="auto">
          <a:xfrm>
            <a:off x="179512" y="2276872"/>
            <a:ext cx="4572000" cy="36242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ts val="6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 baseline="0">
                <a:solidFill>
                  <a:srgbClr val="000000"/>
                </a:solidFill>
                <a:latin typeface="+mj-ea"/>
                <a:ea typeface="+mj-ea"/>
                <a:cs typeface="Geneva" charset="0"/>
              </a:rPr>
              <a:t> </a:t>
            </a:r>
            <a:endParaRPr lang="en-GB" sz="3200" baseline="0">
              <a:solidFill>
                <a:srgbClr val="000000"/>
              </a:solidFill>
              <a:latin typeface="+mj-ea"/>
              <a:ea typeface="+mj-ea"/>
              <a:cs typeface="Geneva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200" baseline="0">
              <a:solidFill>
                <a:srgbClr val="000000"/>
              </a:solidFill>
              <a:latin typeface="+mj-ea"/>
              <a:ea typeface="+mj-ea"/>
              <a:cs typeface="Geneva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DAA0D-2D5C-4A94-8DD0-750083EFC42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82550"/>
            <a:ext cx="2057400" cy="604361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82550"/>
            <a:ext cx="6019800" cy="604361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18379-214B-4F0B-951B-0053E084327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 b="1"/>
            </a:lvl1pPr>
            <a:lvl2pPr>
              <a:defRPr sz="1800" b="1"/>
            </a:lvl2pPr>
            <a:lvl3pPr>
              <a:defRPr sz="1600" b="1"/>
            </a:lvl3pPr>
            <a:lvl4pPr>
              <a:defRPr sz="1400" b="1"/>
            </a:lvl4pPr>
            <a:lvl5pPr>
              <a:defRPr b="1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32240" y="6237312"/>
            <a:ext cx="2133600" cy="476250"/>
          </a:xfrm>
          <a:prstGeom prst="rect">
            <a:avLst/>
          </a:prstGeom>
          <a:ln/>
        </p:spPr>
        <p:txBody>
          <a:bodyPr/>
          <a:lstStyle>
            <a:lvl1pPr algn="r">
              <a:defRPr b="1" i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28FEA-22DE-4784-9196-6A18E833E20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8050"/>
            <a:ext cx="4038600" cy="5218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038600" cy="5218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A55AAA-DC77-4E1A-BD49-96458F5B036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B9A722-560D-4320-B1C2-A397F7DC1FC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ADEF9-0288-4F98-BF32-303513775BC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10BEA3-4DE6-4DFB-8A34-02C7BBB2F84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CA467F-988D-403E-99A1-23BB234344C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7A358F-BA2E-4347-BFBE-93DB2F1381C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슬라이드배경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0" y="1522"/>
            <a:ext cx="9144000" cy="6856478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82550"/>
            <a:ext cx="82296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08050"/>
            <a:ext cx="82296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04248" y="6237312"/>
            <a:ext cx="2133600" cy="476250"/>
          </a:xfrm>
          <a:prstGeom prst="rect">
            <a:avLst/>
          </a:prstGeom>
          <a:ln/>
        </p:spPr>
        <p:txBody>
          <a:bodyPr/>
          <a:lstStyle>
            <a:lvl1pPr algn="l">
              <a:defRPr sz="1800" b="1" i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r">
              <a:defRPr/>
            </a:pPr>
            <a:fld id="{768E85B7-3F2A-4031-8C93-307880A2B15B}" type="slidenum">
              <a:rPr lang="en-US" altLang="ko-KR" smtClean="0"/>
              <a:pPr algn="r">
                <a:defRPr/>
              </a:pPr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7" r:id="rId1"/>
    <p:sldLayoutId id="2147484327" r:id="rId2"/>
    <p:sldLayoutId id="2147484328" r:id="rId3"/>
    <p:sldLayoutId id="2147484329" r:id="rId4"/>
    <p:sldLayoutId id="2147484330" r:id="rId5"/>
    <p:sldLayoutId id="2147484331" r:id="rId6"/>
    <p:sldLayoutId id="2147484332" r:id="rId7"/>
    <p:sldLayoutId id="2147484333" r:id="rId8"/>
    <p:sldLayoutId id="2147484334" r:id="rId9"/>
    <p:sldLayoutId id="2147484335" r:id="rId10"/>
    <p:sldLayoutId id="2147484336" r:id="rId11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-윤고딕140" pitchFamily="18" charset="-127"/>
          <a:ea typeface="-윤고딕140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-윤고딕140" pitchFamily="18" charset="-127"/>
          <a:ea typeface="-윤고딕140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-윤고딕140" pitchFamily="18" charset="-127"/>
          <a:ea typeface="-윤고딕140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-윤고딕140" pitchFamily="18" charset="-127"/>
          <a:ea typeface="-윤고딕140" pitchFamily="18" charset="-127"/>
        </a:defRPr>
      </a:lvl9pPr>
    </p:titleStyle>
    <p:bodyStyle>
      <a:lvl1pPr marL="211138" indent="-211138" algn="l" rtl="0" eaLnBrk="0" fontAlgn="base" latinLnBrk="1" hangingPunct="0">
        <a:spcBef>
          <a:spcPct val="20000"/>
        </a:spcBef>
        <a:spcAft>
          <a:spcPct val="0"/>
        </a:spcAft>
        <a:buClr>
          <a:srgbClr val="FF9900"/>
        </a:buClr>
        <a:buSzPct val="70000"/>
        <a:buFont typeface="Wingdings" pitchFamily="2" charset="2"/>
        <a:buChar char="l"/>
        <a:defRPr kumimoji="1" sz="1600">
          <a:solidFill>
            <a:schemeClr val="tx1"/>
          </a:solidFill>
          <a:latin typeface="+mn-lt"/>
          <a:ea typeface="+mn-ea"/>
          <a:cs typeface="+mn-cs"/>
        </a:defRPr>
      </a:lvl1pPr>
      <a:lvl2pPr marL="601663" indent="-211138" algn="l" rtl="0" eaLnBrk="0" fontAlgn="base" latinLnBrk="1" hangingPunct="0">
        <a:spcBef>
          <a:spcPct val="20000"/>
        </a:spcBef>
        <a:spcAft>
          <a:spcPct val="0"/>
        </a:spcAft>
        <a:buClr>
          <a:srgbClr val="899B31"/>
        </a:buClr>
        <a:buSzPct val="70000"/>
        <a:buFont typeface="Wingdings" pitchFamily="2" charset="2"/>
        <a:buChar char="l"/>
        <a:defRPr kumimoji="1" sz="1400">
          <a:solidFill>
            <a:schemeClr val="tx1"/>
          </a:solidFill>
          <a:latin typeface="+mn-lt"/>
          <a:ea typeface="+mn-ea"/>
        </a:defRPr>
      </a:lvl2pPr>
      <a:lvl3pPr marL="984250" indent="-177800" algn="l" rtl="0" eaLnBrk="0" fontAlgn="base" latinLnBrk="1" hangingPunct="0">
        <a:spcBef>
          <a:spcPct val="20000"/>
        </a:spcBef>
        <a:spcAft>
          <a:spcPct val="0"/>
        </a:spcAft>
        <a:buClr>
          <a:srgbClr val="FF9900"/>
        </a:buClr>
        <a:buChar char="•"/>
        <a:defRPr kumimoji="1" sz="1200">
          <a:solidFill>
            <a:schemeClr val="tx1"/>
          </a:solidFill>
          <a:latin typeface="+mn-lt"/>
          <a:ea typeface="+mn-ea"/>
        </a:defRPr>
      </a:lvl3pPr>
      <a:lvl4pPr marL="1306513" indent="-142875" algn="l" rtl="0" eaLnBrk="0" fontAlgn="base" latinLnBrk="1" hangingPunct="0">
        <a:spcBef>
          <a:spcPct val="20000"/>
        </a:spcBef>
        <a:spcAft>
          <a:spcPct val="0"/>
        </a:spcAft>
        <a:buClr>
          <a:srgbClr val="FF9900"/>
        </a:buClr>
        <a:buChar char="–"/>
        <a:defRPr kumimoji="1" sz="1200">
          <a:solidFill>
            <a:schemeClr val="tx1"/>
          </a:solidFill>
          <a:latin typeface="+mn-lt"/>
          <a:ea typeface="+mn-ea"/>
        </a:defRPr>
      </a:lvl4pPr>
      <a:lvl5pPr marL="1622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FF9900"/>
        </a:buClr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079625" indent="-136525" algn="l" rtl="0" fontAlgn="base" latinLnBrk="1">
        <a:spcBef>
          <a:spcPct val="20000"/>
        </a:spcBef>
        <a:spcAft>
          <a:spcPct val="0"/>
        </a:spcAft>
        <a:buClr>
          <a:srgbClr val="FF9900"/>
        </a:buClr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536825" indent="-136525" algn="l" rtl="0" fontAlgn="base" latinLnBrk="1">
        <a:spcBef>
          <a:spcPct val="20000"/>
        </a:spcBef>
        <a:spcAft>
          <a:spcPct val="0"/>
        </a:spcAft>
        <a:buClr>
          <a:srgbClr val="FF9900"/>
        </a:buClr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2994025" indent="-136525" algn="l" rtl="0" fontAlgn="base" latinLnBrk="1">
        <a:spcBef>
          <a:spcPct val="20000"/>
        </a:spcBef>
        <a:spcAft>
          <a:spcPct val="0"/>
        </a:spcAft>
        <a:buClr>
          <a:srgbClr val="FF9900"/>
        </a:buClr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451225" indent="-136525" algn="l" rtl="0" fontAlgn="base" latinLnBrk="1">
        <a:spcBef>
          <a:spcPct val="20000"/>
        </a:spcBef>
        <a:spcAft>
          <a:spcPct val="0"/>
        </a:spcAft>
        <a:buClr>
          <a:srgbClr val="FF9900"/>
        </a:buClr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요구와 제한의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19943"/>
            <a:ext cx="8229600" cy="5218113"/>
          </a:xfrm>
        </p:spPr>
        <p:txBody>
          <a:bodyPr/>
          <a:lstStyle/>
          <a:p>
            <a:r>
              <a:rPr lang="ko-KR" altLang="en-US" dirty="0"/>
              <a:t>수집한 정보에서 요구와 제한 사항을 도출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요구 도출 과정</a:t>
            </a:r>
            <a:endParaRPr lang="en-US" altLang="ko-KR" dirty="0"/>
          </a:p>
          <a:p>
            <a:pPr lvl="1"/>
            <a:r>
              <a:rPr lang="ko-KR" altLang="en-US" dirty="0"/>
              <a:t>사용자 니즈 </a:t>
            </a:r>
            <a:r>
              <a:rPr lang="en-US" altLang="ko-KR" dirty="0"/>
              <a:t>(</a:t>
            </a:r>
            <a:r>
              <a:rPr lang="ko-KR" altLang="en-US" dirty="0"/>
              <a:t>문제</a:t>
            </a:r>
            <a:r>
              <a:rPr lang="en-US" altLang="ko-KR" dirty="0"/>
              <a:t>,</a:t>
            </a:r>
            <a:r>
              <a:rPr lang="ko-KR" altLang="en-US" dirty="0"/>
              <a:t> 비즈니스 관심사</a:t>
            </a:r>
            <a:r>
              <a:rPr lang="en-US" altLang="ko-KR" dirty="0"/>
              <a:t>)</a:t>
            </a:r>
            <a:r>
              <a:rPr lang="ko-KR" altLang="en-US" dirty="0"/>
              <a:t> 파악</a:t>
            </a:r>
            <a:endParaRPr lang="en-US" altLang="ko-KR" dirty="0"/>
          </a:p>
          <a:p>
            <a:pPr marL="390525" lvl="1" indent="0">
              <a:buNone/>
            </a:pPr>
            <a:r>
              <a:rPr lang="en-US" altLang="ko-KR" b="0" dirty="0"/>
              <a:t>   </a:t>
            </a:r>
            <a:r>
              <a:rPr lang="ko-KR" altLang="en-US" b="0" dirty="0"/>
              <a:t>예</a:t>
            </a:r>
            <a:r>
              <a:rPr lang="en-US" altLang="ko-KR" b="0" dirty="0"/>
              <a:t>) </a:t>
            </a:r>
            <a:r>
              <a:rPr lang="ko-KR" altLang="en-US" b="0" dirty="0"/>
              <a:t>마이크로웨이브 오븐 </a:t>
            </a:r>
            <a:r>
              <a:rPr lang="en-US" altLang="ko-KR" b="0" dirty="0"/>
              <a:t>SW</a:t>
            </a:r>
            <a:r>
              <a:rPr lang="ko-KR" altLang="en-US" b="0" dirty="0"/>
              <a:t>에서</a:t>
            </a:r>
            <a:r>
              <a:rPr lang="en-US" altLang="ko-KR" b="0" dirty="0"/>
              <a:t>, “</a:t>
            </a:r>
            <a:r>
              <a:rPr lang="ko-KR" altLang="en-US" b="0" dirty="0"/>
              <a:t>사용자는 작동시간을 세팅할 수 있다“</a:t>
            </a:r>
            <a:r>
              <a:rPr lang="en-US" altLang="ko-KR" b="0" dirty="0"/>
              <a:t>,    “</a:t>
            </a:r>
            <a:r>
              <a:rPr lang="ko-KR" altLang="en-US" b="0" dirty="0"/>
              <a:t>오븐의 상태를 알 수 있어야 한다＂ 등</a:t>
            </a:r>
            <a:endParaRPr lang="en-US" altLang="ko-KR" b="0" dirty="0"/>
          </a:p>
          <a:p>
            <a:pPr lvl="1"/>
            <a:r>
              <a:rPr lang="ko-KR" altLang="en-US" dirty="0"/>
              <a:t>요구 </a:t>
            </a:r>
            <a:r>
              <a:rPr lang="en-US" altLang="ko-KR" dirty="0"/>
              <a:t>(</a:t>
            </a:r>
            <a:r>
              <a:rPr lang="ko-KR" altLang="en-US" dirty="0"/>
              <a:t>시스템 역량</a:t>
            </a:r>
            <a:r>
              <a:rPr lang="en-US" altLang="ko-KR" dirty="0"/>
              <a:t>, </a:t>
            </a:r>
            <a:r>
              <a:rPr lang="ko-KR" altLang="en-US" dirty="0"/>
              <a:t>정보시스템 요구</a:t>
            </a:r>
            <a:r>
              <a:rPr lang="en-US" altLang="ko-KR" dirty="0"/>
              <a:t>) </a:t>
            </a:r>
            <a:r>
              <a:rPr lang="ko-KR" altLang="en-US" dirty="0"/>
              <a:t>도출</a:t>
            </a:r>
            <a:endParaRPr lang="en-US" altLang="ko-KR" dirty="0"/>
          </a:p>
          <a:p>
            <a:pPr marL="390525" lvl="1" indent="0">
              <a:buNone/>
            </a:pPr>
            <a:r>
              <a:rPr lang="en-US" altLang="ko-KR" b="0" dirty="0"/>
              <a:t> </a:t>
            </a:r>
            <a:r>
              <a:rPr lang="ko-KR" altLang="en-US" b="0" dirty="0"/>
              <a:t> </a:t>
            </a:r>
            <a:r>
              <a:rPr lang="en-US" altLang="ko-KR" b="0" dirty="0"/>
              <a:t>p198</a:t>
            </a:r>
            <a:r>
              <a:rPr lang="ko-KR" altLang="en-US" b="0" dirty="0"/>
              <a:t>의 예</a:t>
            </a:r>
            <a:r>
              <a:rPr lang="en-US" altLang="ko-KR" b="0" dirty="0"/>
              <a:t>) “R2: </a:t>
            </a:r>
            <a:r>
              <a:rPr lang="ko-KR" altLang="en-US" b="0" dirty="0"/>
              <a:t>사용자는 다음</a:t>
            </a:r>
            <a:r>
              <a:rPr lang="en-US" altLang="ko-KR" b="0" dirty="0"/>
              <a:t> </a:t>
            </a:r>
            <a:r>
              <a:rPr lang="ko-KR" altLang="en-US" b="0" dirty="0"/>
              <a:t>중 하나로 </a:t>
            </a:r>
            <a:r>
              <a:rPr lang="ko-KR" altLang="en-US" b="0" dirty="0" err="1"/>
              <a:t>쿠킹한다</a:t>
            </a:r>
            <a:r>
              <a:rPr lang="en-US" altLang="ko-KR" b="0" dirty="0"/>
              <a:t>. </a:t>
            </a:r>
            <a:r>
              <a:rPr lang="ko-KR" altLang="en-US" b="0" dirty="0"/>
              <a:t>첫째</a:t>
            </a:r>
            <a:r>
              <a:rPr lang="en-US" altLang="ko-KR" b="0" dirty="0"/>
              <a:t>. </a:t>
            </a:r>
            <a:r>
              <a:rPr lang="ko-KR" altLang="en-US" b="0" dirty="0"/>
              <a:t>분과 초를 </a:t>
            </a:r>
            <a:r>
              <a:rPr lang="ko-KR" altLang="en-US" b="0" dirty="0" err="1"/>
              <a:t>나타는</a:t>
            </a:r>
            <a:r>
              <a:rPr lang="ko-KR" altLang="en-US" b="0" dirty="0"/>
              <a:t> </a:t>
            </a:r>
            <a:r>
              <a:rPr lang="en-US" altLang="ko-KR" b="0" dirty="0"/>
              <a:t>4</a:t>
            </a:r>
            <a:r>
              <a:rPr lang="ko-KR" altLang="en-US" b="0" dirty="0"/>
              <a:t>자리 숫자를 입력한다</a:t>
            </a:r>
            <a:r>
              <a:rPr lang="en-US" altLang="ko-KR" b="0" dirty="0"/>
              <a:t>. …. “, “R5: </a:t>
            </a:r>
            <a:r>
              <a:rPr lang="ko-KR" altLang="en-US" b="0" dirty="0" err="1"/>
              <a:t>무작동</a:t>
            </a:r>
            <a:r>
              <a:rPr lang="ko-KR" altLang="en-US" b="0" dirty="0"/>
              <a:t> 상태일 때</a:t>
            </a:r>
            <a:r>
              <a:rPr lang="en-US" altLang="ko-KR" b="0" dirty="0"/>
              <a:t>, </a:t>
            </a:r>
            <a:r>
              <a:rPr lang="ko-KR" altLang="en-US" b="0" dirty="0"/>
              <a:t>시스템은 </a:t>
            </a:r>
            <a:r>
              <a:rPr lang="en-US" altLang="ko-KR" b="0" dirty="0"/>
              <a:t> </a:t>
            </a:r>
            <a:r>
              <a:rPr lang="ko-KR" altLang="en-US" b="0" dirty="0"/>
              <a:t>네 자리 숫자를 이용해 시각을 나타낸다</a:t>
            </a:r>
            <a:r>
              <a:rPr lang="en-US" altLang="ko-KR" b="0" dirty="0"/>
              <a:t>.”</a:t>
            </a:r>
          </a:p>
          <a:p>
            <a:pPr marL="390525" lvl="1" indent="0">
              <a:buNone/>
            </a:pPr>
            <a:endParaRPr lang="en-US" altLang="ko-KR" b="0" dirty="0"/>
          </a:p>
          <a:p>
            <a:pPr marL="390525" lvl="1" indent="0">
              <a:buNone/>
            </a:pPr>
            <a:r>
              <a:rPr lang="ko-KR" altLang="en-US" b="0" dirty="0"/>
              <a:t>제한</a:t>
            </a:r>
            <a:r>
              <a:rPr lang="en-US" altLang="ko-KR" b="0" dirty="0"/>
              <a:t>(</a:t>
            </a:r>
            <a:r>
              <a:rPr lang="ko-KR" altLang="en-US" b="0" dirty="0"/>
              <a:t>제약</a:t>
            </a:r>
            <a:r>
              <a:rPr lang="en-US" altLang="ko-KR" b="0" dirty="0"/>
              <a:t>) </a:t>
            </a:r>
            <a:r>
              <a:rPr lang="ko-KR" altLang="en-US" b="0" dirty="0"/>
              <a:t>사항</a:t>
            </a:r>
            <a:r>
              <a:rPr lang="en-US" altLang="ko-KR" b="0" dirty="0"/>
              <a:t>(constraints)</a:t>
            </a:r>
            <a:r>
              <a:rPr lang="ko-KR" altLang="en-US" b="0" dirty="0"/>
              <a:t> </a:t>
            </a:r>
            <a:r>
              <a:rPr lang="en-US" altLang="ko-KR" b="0" dirty="0"/>
              <a:t>: </a:t>
            </a:r>
            <a:r>
              <a:rPr lang="ko-KR" altLang="en-US" b="0" dirty="0"/>
              <a:t>설계</a:t>
            </a:r>
            <a:r>
              <a:rPr lang="en-US" altLang="ko-KR" b="0" dirty="0"/>
              <a:t>, </a:t>
            </a:r>
            <a:r>
              <a:rPr lang="ko-KR" altLang="en-US" b="0" dirty="0"/>
              <a:t>구현 등에 영향을 미치는 </a:t>
            </a:r>
            <a:r>
              <a:rPr lang="en-US" altLang="ko-KR" b="0" dirty="0"/>
              <a:t> </a:t>
            </a:r>
            <a:r>
              <a:rPr lang="ko-KR" altLang="en-US" b="0" dirty="0"/>
              <a:t>제한 사항</a:t>
            </a:r>
            <a:endParaRPr lang="en-US" altLang="ko-KR" b="0" dirty="0"/>
          </a:p>
          <a:p>
            <a:pPr marL="390525" lvl="1" indent="0">
              <a:buNone/>
            </a:pPr>
            <a:r>
              <a:rPr lang="ko-KR" altLang="en-US" b="0" dirty="0"/>
              <a:t>예</a:t>
            </a:r>
            <a:r>
              <a:rPr lang="en-US" altLang="ko-KR" b="0" dirty="0"/>
              <a:t>)  </a:t>
            </a:r>
            <a:r>
              <a:rPr lang="ko-KR" altLang="en-US" b="0" dirty="0"/>
              <a:t>비즈니스 규칙</a:t>
            </a:r>
            <a:r>
              <a:rPr lang="en-US" altLang="ko-KR" b="0" dirty="0"/>
              <a:t>, DBMS</a:t>
            </a:r>
            <a:r>
              <a:rPr lang="ko-KR" altLang="en-US" b="0" dirty="0"/>
              <a:t> 사용</a:t>
            </a:r>
            <a:r>
              <a:rPr lang="en-US" altLang="ko-KR" b="0" dirty="0"/>
              <a:t>,</a:t>
            </a:r>
            <a:r>
              <a:rPr lang="ko-KR" altLang="en-US" b="0" dirty="0"/>
              <a:t> </a:t>
            </a:r>
            <a:r>
              <a:rPr lang="en-US" altLang="ko-KR" b="0" dirty="0"/>
              <a:t>H/W, S/W(</a:t>
            </a:r>
            <a:r>
              <a:rPr lang="ko-KR" altLang="en-US" b="0" dirty="0"/>
              <a:t>언어</a:t>
            </a:r>
            <a:r>
              <a:rPr lang="en-US" altLang="ko-KR" b="0" dirty="0"/>
              <a:t>), </a:t>
            </a:r>
            <a:r>
              <a:rPr lang="ko-KR" altLang="en-US" b="0" dirty="0"/>
              <a:t>통신</a:t>
            </a:r>
            <a:r>
              <a:rPr lang="en-US" altLang="ko-KR" b="0" dirty="0"/>
              <a:t>, </a:t>
            </a:r>
            <a:r>
              <a:rPr lang="ko-KR" altLang="en-US" b="0" dirty="0"/>
              <a:t>산업표준</a:t>
            </a:r>
            <a:r>
              <a:rPr lang="en-US" altLang="ko-KR" b="0" dirty="0"/>
              <a:t>, </a:t>
            </a:r>
            <a:r>
              <a:rPr lang="ko-KR" altLang="en-US" b="0" dirty="0"/>
              <a:t>법적제약 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1</a:t>
            </a:fld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6BF2DE-D2BA-454B-A68F-F08F2113DD0D}"/>
              </a:ext>
            </a:extLst>
          </p:cNvPr>
          <p:cNvSpPr/>
          <p:nvPr/>
        </p:nvSpPr>
        <p:spPr>
          <a:xfrm>
            <a:off x="5220072" y="819943"/>
            <a:ext cx="3816424" cy="1323439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000" b="1" dirty="0"/>
              <a:t>요구 추출 세 가지 단계</a:t>
            </a:r>
            <a:r>
              <a:rPr lang="en-US" altLang="ko-KR" sz="2000" b="1" dirty="0"/>
              <a:t>:</a:t>
            </a:r>
          </a:p>
          <a:p>
            <a:pPr lvl="1"/>
            <a:r>
              <a:rPr lang="ko-KR" altLang="en-US" sz="2000" b="1" dirty="0"/>
              <a:t>응용에 대한 정보 출처 파악</a:t>
            </a:r>
            <a:endParaRPr lang="en-US" altLang="ko-KR" sz="2000" b="1" dirty="0"/>
          </a:p>
          <a:p>
            <a:pPr lvl="1"/>
            <a:r>
              <a:rPr lang="ko-KR" altLang="en-US" sz="2000" b="1" dirty="0"/>
              <a:t>응용에 대한 정보 취합</a:t>
            </a:r>
            <a:endParaRPr lang="en-US" altLang="ko-KR" sz="2000" b="1" dirty="0"/>
          </a:p>
          <a:p>
            <a:pPr lvl="1"/>
            <a:r>
              <a:rPr lang="ko-KR" altLang="en-US" sz="2000" b="1" dirty="0">
                <a:highlight>
                  <a:srgbClr val="FFFF00"/>
                </a:highlight>
              </a:rPr>
              <a:t>요구와 제한 사항의 정의</a:t>
            </a:r>
            <a:endParaRPr lang="en-US" altLang="ko-KR" sz="2000" b="1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872B6-FA44-4C56-B62D-093D4FB89151}"/>
              </a:ext>
            </a:extLst>
          </p:cNvPr>
          <p:cNvSpPr txBox="1"/>
          <p:nvPr/>
        </p:nvSpPr>
        <p:spPr>
          <a:xfrm>
            <a:off x="5641776" y="85156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4. </a:t>
            </a:r>
            <a:r>
              <a:rPr lang="ko-KR" altLang="en-US" dirty="0">
                <a:highlight>
                  <a:srgbClr val="FFFF00"/>
                </a:highlight>
              </a:rPr>
              <a:t>요구 분석</a:t>
            </a:r>
          </a:p>
        </p:txBody>
      </p:sp>
    </p:spTree>
    <p:extLst>
      <p:ext uri="{BB962C8B-B14F-4D97-AF65-F5344CB8AC3E}">
        <p14:creationId xmlns:p14="http://schemas.microsoft.com/office/powerpoint/2010/main" val="4255352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비즈니스 규칙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업무에서 지키기로 한 </a:t>
            </a:r>
            <a:r>
              <a:rPr lang="ko-KR" altLang="en-US" dirty="0">
                <a:highlight>
                  <a:srgbClr val="FFFF00"/>
                </a:highlight>
              </a:rPr>
              <a:t>규정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/>
              <a:t>기업이 운영되는 자세한 정책</a:t>
            </a:r>
            <a:r>
              <a:rPr lang="en-US" altLang="ko-KR" dirty="0"/>
              <a:t>, </a:t>
            </a:r>
            <a:r>
              <a:rPr lang="ko-KR" altLang="en-US" dirty="0"/>
              <a:t>규정</a:t>
            </a:r>
            <a:r>
              <a:rPr lang="en-US" altLang="ko-KR" dirty="0"/>
              <a:t>, </a:t>
            </a:r>
            <a:r>
              <a:rPr lang="ko-KR" altLang="en-US" dirty="0"/>
              <a:t>절차</a:t>
            </a:r>
            <a:r>
              <a:rPr lang="en-US" altLang="ko-KR" dirty="0"/>
              <a:t>, </a:t>
            </a:r>
            <a:r>
              <a:rPr lang="ko-KR" altLang="en-US" dirty="0"/>
              <a:t>가이드라인</a:t>
            </a:r>
            <a:r>
              <a:rPr lang="en-US" altLang="ko-KR" dirty="0"/>
              <a:t>, </a:t>
            </a:r>
            <a:r>
              <a:rPr lang="ko-KR" altLang="en-US" dirty="0"/>
              <a:t>표준의 집합</a:t>
            </a:r>
            <a:endParaRPr lang="en-US" altLang="ko-KR" dirty="0"/>
          </a:p>
          <a:p>
            <a:r>
              <a:rPr lang="ko-KR" altLang="en-US" dirty="0"/>
              <a:t>사용자에게 요구해도 준비된 전체 목록을 받기 어려움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b="0" dirty="0"/>
              <a:t>* </a:t>
            </a:r>
            <a:r>
              <a:rPr lang="ko-KR" altLang="en-US" b="0" dirty="0"/>
              <a:t>특징</a:t>
            </a:r>
            <a:r>
              <a:rPr lang="en-US" altLang="ko-KR" b="0" dirty="0"/>
              <a:t>: </a:t>
            </a:r>
            <a:r>
              <a:rPr lang="ko-KR" altLang="en-US" b="0" dirty="0">
                <a:highlight>
                  <a:srgbClr val="FFFF00"/>
                </a:highlight>
              </a:rPr>
              <a:t>업무 흐름에 영향</a:t>
            </a:r>
            <a:r>
              <a:rPr lang="en-US" altLang="ko-KR" b="0" dirty="0">
                <a:highlight>
                  <a:srgbClr val="FFFF00"/>
                </a:highlight>
              </a:rPr>
              <a:t>, </a:t>
            </a:r>
            <a:r>
              <a:rPr lang="ko-KR" altLang="en-US" b="0" dirty="0">
                <a:highlight>
                  <a:srgbClr val="FFFF00"/>
                </a:highlight>
              </a:rPr>
              <a:t>프로그램 요소와 매칭이 단순하지 않음</a:t>
            </a:r>
            <a:endParaRPr lang="en-US" altLang="ko-KR" b="0" dirty="0">
              <a:highlight>
                <a:srgbClr val="FFFF00"/>
              </a:highlight>
            </a:endParaRPr>
          </a:p>
          <a:p>
            <a:endParaRPr lang="en-US" altLang="ko-KR" dirty="0"/>
          </a:p>
          <a:p>
            <a:r>
              <a:rPr lang="ko-KR" altLang="en-US" dirty="0"/>
              <a:t>비즈니스 규칙 종류</a:t>
            </a:r>
            <a:endParaRPr lang="en-US" altLang="ko-KR" dirty="0"/>
          </a:p>
          <a:p>
            <a:pPr lvl="1"/>
            <a:r>
              <a:rPr lang="ko-KR" altLang="en-US" dirty="0"/>
              <a:t>사실</a:t>
            </a:r>
            <a:r>
              <a:rPr lang="en-US" altLang="ko-KR" dirty="0"/>
              <a:t>(fact) – </a:t>
            </a:r>
            <a:r>
              <a:rPr lang="ko-KR" altLang="en-US" dirty="0"/>
              <a:t>개념이 무엇인지 설명</a:t>
            </a:r>
            <a:endParaRPr lang="en-US" altLang="ko-KR" dirty="0"/>
          </a:p>
          <a:p>
            <a:pPr lvl="1"/>
            <a:r>
              <a:rPr lang="ko-KR" altLang="en-US" dirty="0"/>
              <a:t>추론</a:t>
            </a:r>
            <a:r>
              <a:rPr lang="en-US" altLang="ko-KR" dirty="0"/>
              <a:t>(inference) – </a:t>
            </a:r>
            <a:r>
              <a:rPr lang="ko-KR" altLang="en-US" dirty="0"/>
              <a:t>다른 사실로 부터 얻은 사실</a:t>
            </a:r>
            <a:endParaRPr lang="en-US" altLang="ko-KR" dirty="0"/>
          </a:p>
          <a:p>
            <a:pPr lvl="1"/>
            <a:r>
              <a:rPr lang="ko-KR" altLang="en-US" dirty="0"/>
              <a:t>액션 </a:t>
            </a:r>
            <a:r>
              <a:rPr lang="ko-KR" altLang="en-US" dirty="0" err="1"/>
              <a:t>구동자</a:t>
            </a:r>
            <a:r>
              <a:rPr lang="en-US" altLang="ko-KR" dirty="0"/>
              <a:t>(action enabler) – </a:t>
            </a:r>
            <a:r>
              <a:rPr lang="ko-KR" altLang="en-US" dirty="0"/>
              <a:t>조건이 일치되면 액션이 수행</a:t>
            </a:r>
            <a:endParaRPr lang="en-US" altLang="ko-KR" dirty="0"/>
          </a:p>
          <a:p>
            <a:pPr lvl="1"/>
            <a:r>
              <a:rPr lang="ko-KR" altLang="en-US" dirty="0"/>
              <a:t>제약</a:t>
            </a:r>
            <a:r>
              <a:rPr lang="en-US" altLang="ko-KR" dirty="0"/>
              <a:t>(constraints) – </a:t>
            </a:r>
            <a:r>
              <a:rPr lang="ko-KR" altLang="en-US" dirty="0"/>
              <a:t>시스템이나 외부 요소가 수행할 또는 수행하지 않을 제약을 가하는 규칙</a:t>
            </a:r>
            <a:endParaRPr lang="en-US" altLang="ko-KR" dirty="0"/>
          </a:p>
          <a:p>
            <a:pPr lvl="1"/>
            <a:r>
              <a:rPr lang="ko-KR" altLang="en-US" dirty="0"/>
              <a:t>계산</a:t>
            </a:r>
            <a:r>
              <a:rPr lang="en-US" altLang="ko-KR" dirty="0"/>
              <a:t>(computation) – </a:t>
            </a:r>
            <a:r>
              <a:rPr lang="ko-KR" altLang="en-US" dirty="0"/>
              <a:t>공식이나 알고리즘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1582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9B0D0C-819F-4446-B720-AB7A54956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B40B0A-C0FC-49C1-94CC-D2EE67A19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8BC64F-423B-4431-AAA4-83F21B5A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0D50BB-4F2E-42E6-A0D4-47C036743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6" y="709573"/>
            <a:ext cx="6932240" cy="50405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24C581E-978F-4713-ACD4-7D20DD48C731}"/>
              </a:ext>
            </a:extLst>
          </p:cNvPr>
          <p:cNvSpPr/>
          <p:nvPr/>
        </p:nvSpPr>
        <p:spPr>
          <a:xfrm>
            <a:off x="6651591" y="826298"/>
            <a:ext cx="249240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b="1" dirty="0"/>
              <a:t>추론</a:t>
            </a:r>
            <a:r>
              <a:rPr lang="en-US" altLang="ko-KR" sz="2000" b="1" dirty="0"/>
              <a:t>(inference) – </a:t>
            </a:r>
            <a:r>
              <a:rPr lang="ko-KR" altLang="en-US" sz="2000" b="1" dirty="0"/>
              <a:t>다른 사실로 부터 얻은 사실</a:t>
            </a:r>
            <a:endParaRPr lang="en-US" altLang="ko-KR" sz="2000" b="1" dirty="0"/>
          </a:p>
          <a:p>
            <a:pPr lvl="1"/>
            <a:endParaRPr lang="en-US" altLang="ko-KR" sz="2000" b="1" dirty="0"/>
          </a:p>
          <a:p>
            <a:pPr lvl="1"/>
            <a:r>
              <a:rPr lang="ko-KR" altLang="en-US" sz="2000" b="1" dirty="0"/>
              <a:t>액션 </a:t>
            </a:r>
            <a:r>
              <a:rPr lang="ko-KR" altLang="en-US" sz="2000" b="1" dirty="0" err="1"/>
              <a:t>구동자</a:t>
            </a:r>
            <a:r>
              <a:rPr lang="en-US" altLang="ko-KR" sz="2000" b="1" dirty="0"/>
              <a:t>(action enabler) – </a:t>
            </a:r>
            <a:r>
              <a:rPr lang="ko-KR" altLang="en-US" sz="2000" b="1" dirty="0"/>
              <a:t>조건이 일치되면 액션이 수행</a:t>
            </a:r>
            <a:endParaRPr lang="en-US" altLang="ko-KR" sz="2000" b="1" dirty="0"/>
          </a:p>
          <a:p>
            <a:pPr lvl="1"/>
            <a:endParaRPr lang="en-US" altLang="ko-KR" sz="2000" b="1" dirty="0"/>
          </a:p>
          <a:p>
            <a:pPr lvl="1"/>
            <a:r>
              <a:rPr lang="ko-KR" altLang="en-US" sz="2000" b="1" dirty="0"/>
              <a:t>제약</a:t>
            </a:r>
            <a:r>
              <a:rPr lang="en-US" altLang="ko-KR" sz="2000" b="1" dirty="0"/>
              <a:t>(constraints) – </a:t>
            </a:r>
            <a:r>
              <a:rPr lang="ko-KR" altLang="en-US" sz="2000" b="1" dirty="0"/>
              <a:t>시스템이나 외부 요소가 수행할 또는 수행하지 않을 제약을 가하는 규칙</a:t>
            </a:r>
            <a:endParaRPr lang="en-US" altLang="ko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ACEF70-97FB-4523-AB99-D762A3EE8F6C}"/>
              </a:ext>
            </a:extLst>
          </p:cNvPr>
          <p:cNvSpPr txBox="1"/>
          <p:nvPr/>
        </p:nvSpPr>
        <p:spPr>
          <a:xfrm>
            <a:off x="5004048" y="4801839"/>
            <a:ext cx="79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추론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022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39D44-E902-4DA7-B0E7-07503E2E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C57E7-F319-4264-B5F1-50204C0C8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9540F4-8C48-41CF-9182-E45DCB21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  <p:pic>
        <p:nvPicPr>
          <p:cNvPr id="5" name="Picture 2" descr="Fruit Infused Tea Recipe - NDTV Food">
            <a:extLst>
              <a:ext uri="{FF2B5EF4-FFF2-40B4-BE49-F238E27FC236}">
                <a16:creationId xmlns:a16="http://schemas.microsoft.com/office/drawing/2014/main" id="{67CD1F47-B353-40D5-A158-B949C2B94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292" y="1628800"/>
            <a:ext cx="4703415" cy="289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6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도메인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도메인이란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요구의 </a:t>
            </a:r>
            <a:r>
              <a:rPr lang="ko-KR" altLang="en-US" dirty="0">
                <a:highlight>
                  <a:srgbClr val="FFFF00"/>
                </a:highlight>
              </a:rPr>
              <a:t>배경</a:t>
            </a:r>
            <a:endParaRPr lang="en-US" altLang="ko-KR" dirty="0">
              <a:highlight>
                <a:srgbClr val="FFFF00"/>
              </a:highlight>
            </a:endParaRPr>
          </a:p>
          <a:p>
            <a:pPr lvl="1"/>
            <a:endParaRPr lang="en-US" altLang="ko-KR" dirty="0"/>
          </a:p>
          <a:p>
            <a:r>
              <a:rPr lang="ko-KR" altLang="en-US" dirty="0"/>
              <a:t>기능 및 설계 모델링에 필요한 여러 개념과 비즈니스 룰을 파악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응용 분야에 존재하는 개념을 잘 정의하고 분석하여 시스템에 존재하는 개념으로 정립하는 단계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3501008"/>
            <a:ext cx="6516216" cy="2731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6227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도메인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908720"/>
            <a:ext cx="8229600" cy="5218113"/>
          </a:xfrm>
        </p:spPr>
        <p:txBody>
          <a:bodyPr/>
          <a:lstStyle/>
          <a:p>
            <a:r>
              <a:rPr lang="ko-KR" altLang="en-US" dirty="0"/>
              <a:t>업무 작업 영역을 파악하고 </a:t>
            </a:r>
            <a:r>
              <a:rPr lang="ko-KR" altLang="en-US" dirty="0">
                <a:highlight>
                  <a:srgbClr val="FFFF00"/>
                </a:highlight>
              </a:rPr>
              <a:t>범위</a:t>
            </a:r>
            <a:r>
              <a:rPr lang="ko-KR" altLang="en-US" dirty="0"/>
              <a:t>를 규정</a:t>
            </a:r>
            <a:endParaRPr lang="en-US" altLang="ko-KR" dirty="0"/>
          </a:p>
          <a:p>
            <a:pPr lvl="1"/>
            <a:r>
              <a:rPr lang="ko-KR" altLang="en-US" dirty="0"/>
              <a:t>정보 시스템을 구축하는데 필요한 개념적인 </a:t>
            </a:r>
            <a:r>
              <a:rPr lang="ko-KR" altLang="en-US" dirty="0">
                <a:highlight>
                  <a:srgbClr val="FFFF00"/>
                </a:highlight>
              </a:rPr>
              <a:t>프레임워크</a:t>
            </a:r>
            <a:r>
              <a:rPr lang="ko-KR" altLang="en-US" dirty="0"/>
              <a:t> 제공</a:t>
            </a:r>
            <a:endParaRPr lang="en-US" altLang="ko-KR" dirty="0"/>
          </a:p>
          <a:p>
            <a:pPr marL="390525" lvl="1" indent="0">
              <a:buNone/>
            </a:pPr>
            <a:r>
              <a:rPr lang="en-US" altLang="ko-KR" dirty="0"/>
              <a:t> </a:t>
            </a:r>
          </a:p>
          <a:p>
            <a:r>
              <a:rPr lang="ko-KR" altLang="en-US" dirty="0"/>
              <a:t>정보 시스템의 서브시스템 개념이 되는 프레임워크 제공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 </a:t>
            </a:r>
            <a:r>
              <a:rPr lang="ko-KR" altLang="en-US" dirty="0">
                <a:sym typeface="Wingdings" panose="05000000000000000000" pitchFamily="2" charset="2"/>
              </a:rPr>
              <a:t>도메인에는 여러 요소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개념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작업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규정 등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들이 잘 조직되어 있음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넓은 범위의 개념을 더 좁은 범위의 지식들로 </a:t>
            </a:r>
            <a:r>
              <a:rPr lang="ko-KR" altLang="en-US" dirty="0">
                <a:highlight>
                  <a:srgbClr val="FFFF00"/>
                </a:highlight>
              </a:rPr>
              <a:t>체계화</a:t>
            </a:r>
            <a:r>
              <a:rPr lang="ko-KR" altLang="en-US" dirty="0"/>
              <a:t> 하는 작업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0153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도메인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908720"/>
            <a:ext cx="8229600" cy="521811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412776"/>
            <a:ext cx="5400600" cy="389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2A43D7-1B21-4438-B22C-F73FE79C8857}"/>
              </a:ext>
            </a:extLst>
          </p:cNvPr>
          <p:cNvSpPr txBox="1"/>
          <p:nvPr/>
        </p:nvSpPr>
        <p:spPr>
          <a:xfrm>
            <a:off x="457200" y="141277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의료정보시스템</a:t>
            </a:r>
            <a:endParaRPr lang="en-US" altLang="ko-KR" dirty="0"/>
          </a:p>
          <a:p>
            <a:r>
              <a:rPr lang="ko-KR" altLang="en-US" dirty="0"/>
              <a:t>도메인 정의</a:t>
            </a:r>
          </a:p>
        </p:txBody>
      </p:sp>
    </p:spTree>
    <p:extLst>
      <p:ext uri="{BB962C8B-B14F-4D97-AF65-F5344CB8AC3E}">
        <p14:creationId xmlns:p14="http://schemas.microsoft.com/office/powerpoint/2010/main" val="3771356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도메인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dirty="0"/>
              <a:t>도메인 배경 파악 세가지 단계</a:t>
            </a:r>
            <a:r>
              <a:rPr lang="en-US" altLang="ko-KR" sz="2800" dirty="0"/>
              <a:t>	</a:t>
            </a:r>
          </a:p>
          <a:p>
            <a:pPr lvl="1"/>
            <a:r>
              <a:rPr lang="ko-KR" altLang="en-US" sz="2400" dirty="0"/>
              <a:t>도메인 개념 찾기</a:t>
            </a:r>
            <a:endParaRPr lang="en-US" altLang="ko-KR" sz="2400" dirty="0"/>
          </a:p>
          <a:p>
            <a:pPr lvl="1"/>
            <a:r>
              <a:rPr lang="ko-KR" altLang="en-US" sz="2400" dirty="0"/>
              <a:t>도메인 사전 작성</a:t>
            </a:r>
            <a:endParaRPr lang="en-US" altLang="ko-KR" sz="2400" dirty="0"/>
          </a:p>
          <a:p>
            <a:pPr lvl="1"/>
            <a:r>
              <a:rPr lang="ko-KR" altLang="en-US" sz="2400" dirty="0"/>
              <a:t>비즈니스 규칙 정리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822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도메인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908720"/>
            <a:ext cx="9036496" cy="5218113"/>
          </a:xfrm>
        </p:spPr>
        <p:txBody>
          <a:bodyPr/>
          <a:lstStyle/>
          <a:p>
            <a:r>
              <a:rPr lang="ko-KR" altLang="en-US" sz="2400" dirty="0"/>
              <a:t>도메인의 목적</a:t>
            </a:r>
            <a:r>
              <a:rPr lang="en-US" altLang="ko-KR" sz="2400" dirty="0"/>
              <a:t>, </a:t>
            </a:r>
            <a:r>
              <a:rPr lang="ko-KR" altLang="en-US" sz="2400" dirty="0"/>
              <a:t>구조</a:t>
            </a:r>
            <a:r>
              <a:rPr lang="en-US" altLang="ko-KR" sz="2400" dirty="0"/>
              <a:t>, </a:t>
            </a:r>
            <a:r>
              <a:rPr lang="ko-KR" altLang="en-US" sz="2400" dirty="0"/>
              <a:t>동작을 구성하는 객체</a:t>
            </a:r>
            <a:r>
              <a:rPr lang="en-US" altLang="ko-KR" sz="2400" dirty="0"/>
              <a:t>,</a:t>
            </a:r>
            <a:r>
              <a:rPr lang="ko-KR" altLang="en-US" sz="2400" dirty="0"/>
              <a:t> 프로세스</a:t>
            </a:r>
            <a:r>
              <a:rPr lang="en-US" altLang="ko-KR" sz="2400" dirty="0"/>
              <a:t>, </a:t>
            </a:r>
            <a:r>
              <a:rPr lang="ko-KR" altLang="en-US" sz="2400" dirty="0"/>
              <a:t>사람</a:t>
            </a:r>
            <a:r>
              <a:rPr lang="en-US" altLang="ko-KR" sz="2400" dirty="0"/>
              <a:t>, </a:t>
            </a:r>
            <a:r>
              <a:rPr lang="ko-KR" altLang="en-US" sz="2400" dirty="0"/>
              <a:t>룰 같은 것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도메인 개념 발견을 위한 주의사항</a:t>
            </a:r>
            <a:endParaRPr lang="en-US" altLang="ko-KR" sz="2400" dirty="0"/>
          </a:p>
          <a:p>
            <a:pPr lvl="1"/>
            <a:r>
              <a:rPr lang="ko-KR" altLang="en-US" sz="2000" dirty="0"/>
              <a:t>요구의 핵심을 발견해야 함</a:t>
            </a:r>
            <a:endParaRPr lang="en-US" altLang="ko-KR" sz="2000" dirty="0"/>
          </a:p>
          <a:p>
            <a:pPr lvl="1"/>
            <a:r>
              <a:rPr lang="ko-KR" altLang="en-US" sz="2000" dirty="0"/>
              <a:t>요구가 </a:t>
            </a:r>
            <a:r>
              <a:rPr lang="ko-KR" altLang="en-US" sz="2000" dirty="0">
                <a:highlight>
                  <a:srgbClr val="FFCF89"/>
                </a:highlight>
              </a:rPr>
              <a:t>해결될 것 같은 문제를 </a:t>
            </a:r>
            <a:r>
              <a:rPr lang="ko-KR" altLang="en-US" sz="2000" dirty="0"/>
              <a:t>발견</a:t>
            </a:r>
            <a:endParaRPr lang="en-US" altLang="ko-KR" sz="2000" dirty="0"/>
          </a:p>
          <a:p>
            <a:pPr lvl="1"/>
            <a:r>
              <a:rPr lang="ko-KR" altLang="en-US" sz="2000" dirty="0"/>
              <a:t>문제의 </a:t>
            </a:r>
            <a:r>
              <a:rPr lang="ko-KR" altLang="en-US" sz="2000" dirty="0">
                <a:highlight>
                  <a:srgbClr val="FFCF89"/>
                </a:highlight>
              </a:rPr>
              <a:t>요소</a:t>
            </a:r>
            <a:r>
              <a:rPr lang="ko-KR" altLang="en-US" sz="2000" dirty="0">
                <a:highlight>
                  <a:srgbClr val="FFFF00"/>
                </a:highlight>
              </a:rPr>
              <a:t> 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발견</a:t>
            </a:r>
            <a:endParaRPr lang="en-US" altLang="ko-KR" sz="2000" dirty="0"/>
          </a:p>
          <a:p>
            <a:pPr lvl="1"/>
            <a:r>
              <a:rPr lang="ko-KR" altLang="en-US" sz="2000" dirty="0">
                <a:highlight>
                  <a:srgbClr val="FFCF89"/>
                </a:highlight>
              </a:rPr>
              <a:t>관련된 도메인의 </a:t>
            </a:r>
            <a:r>
              <a:rPr lang="ko-KR" altLang="en-US" sz="2000" dirty="0"/>
              <a:t>개념을 발견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marL="390525" lvl="1" indent="0">
              <a:buNone/>
            </a:pPr>
            <a:r>
              <a:rPr lang="en-US" altLang="ko-KR" sz="2000" dirty="0"/>
              <a:t>*</a:t>
            </a:r>
            <a:r>
              <a:rPr lang="ko-KR" altLang="en-US" sz="2000" b="0" dirty="0">
                <a:highlight>
                  <a:srgbClr val="FFFF00"/>
                </a:highlight>
              </a:rPr>
              <a:t>문제</a:t>
            </a:r>
            <a:r>
              <a:rPr lang="en-US" altLang="ko-KR" sz="2000" b="0" dirty="0">
                <a:highlight>
                  <a:srgbClr val="FFFF00"/>
                </a:highlight>
              </a:rPr>
              <a:t>(</a:t>
            </a:r>
            <a:r>
              <a:rPr lang="en-US" altLang="ko-KR" sz="2000" b="0" dirty="0">
                <a:highlight>
                  <a:srgbClr val="FFFF00"/>
                </a:highlight>
                <a:sym typeface="Wingdings" panose="05000000000000000000" pitchFamily="2" charset="2"/>
              </a:rPr>
              <a:t></a:t>
            </a:r>
            <a:r>
              <a:rPr lang="en-US" altLang="ko-KR" sz="2000" b="0" dirty="0">
                <a:highlight>
                  <a:srgbClr val="FFFF00"/>
                </a:highlight>
              </a:rPr>
              <a:t>business concerns)</a:t>
            </a:r>
          </a:p>
          <a:p>
            <a:pPr marL="390525" lvl="1" indent="0">
              <a:buNone/>
            </a:pPr>
            <a:r>
              <a:rPr lang="en-US" altLang="ko-KR" sz="2000" b="0" dirty="0">
                <a:highlight>
                  <a:srgbClr val="FFFF00"/>
                </a:highlight>
              </a:rPr>
              <a:t> </a:t>
            </a:r>
            <a:r>
              <a:rPr lang="ko-KR" altLang="en-US" sz="2000" b="0" dirty="0">
                <a:highlight>
                  <a:srgbClr val="FFFF00"/>
                </a:highlight>
              </a:rPr>
              <a:t>요구</a:t>
            </a:r>
            <a:r>
              <a:rPr lang="en-US" altLang="ko-KR" sz="2000" b="0" dirty="0">
                <a:highlight>
                  <a:srgbClr val="FFFF00"/>
                </a:highlight>
              </a:rPr>
              <a:t>(</a:t>
            </a:r>
            <a:r>
              <a:rPr lang="en-US" altLang="ko-KR" sz="2000" b="0" dirty="0">
                <a:highlight>
                  <a:srgbClr val="FFFF00"/>
                </a:highlight>
                <a:sym typeface="Wingdings" panose="05000000000000000000" pitchFamily="2" charset="2"/>
              </a:rPr>
              <a:t>information system requirements)</a:t>
            </a:r>
            <a:endParaRPr lang="en-US" altLang="ko-KR" sz="2000" b="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3557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도메인 개념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02CC76-9AD7-4F0C-B8CB-8D744D31E437}"/>
              </a:ext>
            </a:extLst>
          </p:cNvPr>
          <p:cNvSpPr/>
          <p:nvPr/>
        </p:nvSpPr>
        <p:spPr>
          <a:xfrm>
            <a:off x="457200" y="908720"/>
            <a:ext cx="840864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+mn-lt"/>
              </a:rPr>
              <a:t>Three most commonly cited factors that caused projects to be challenged:</a:t>
            </a:r>
          </a:p>
          <a:p>
            <a:r>
              <a:rPr lang="en-US" altLang="ko-KR" sz="2800" dirty="0">
                <a:latin typeface="+mn-lt"/>
              </a:rPr>
              <a:t>  - Lack of user input: 13 percent of all projects </a:t>
            </a:r>
          </a:p>
          <a:p>
            <a:r>
              <a:rPr lang="en-US" altLang="ko-KR" sz="2800" dirty="0">
                <a:latin typeface="+mn-lt"/>
              </a:rPr>
              <a:t>  - Incomplete requirements and specifications: 12 percent of projects ·  </a:t>
            </a:r>
          </a:p>
          <a:p>
            <a:r>
              <a:rPr lang="en-US" altLang="ko-KR" sz="2800" dirty="0">
                <a:latin typeface="+mn-lt"/>
              </a:rPr>
              <a:t>  - Changing requirements and specifications: 12 percent of all projects</a:t>
            </a:r>
            <a:endParaRPr lang="ko-KR" alt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142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도메인 사전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도메인 개념을 조직화한 결과물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항목은 용어가 사용될 때는 언제든 같은 의미로 통하게 하는 </a:t>
            </a:r>
            <a:r>
              <a:rPr lang="ko-KR" altLang="en-US" dirty="0">
                <a:highlight>
                  <a:srgbClr val="FFCF89"/>
                </a:highlight>
              </a:rPr>
              <a:t>간결</a:t>
            </a:r>
            <a:r>
              <a:rPr lang="ko-KR" altLang="en-US" dirty="0"/>
              <a:t>한 정의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요구</a:t>
            </a:r>
            <a:r>
              <a:rPr lang="en-US" altLang="ko-KR" dirty="0"/>
              <a:t>, </a:t>
            </a:r>
            <a:r>
              <a:rPr lang="ko-KR" altLang="en-US" dirty="0"/>
              <a:t>인터뷰</a:t>
            </a:r>
            <a:r>
              <a:rPr lang="en-US" altLang="ko-KR" dirty="0"/>
              <a:t>, </a:t>
            </a:r>
            <a:r>
              <a:rPr lang="ko-KR" altLang="en-US" dirty="0"/>
              <a:t>매뉴얼로 부터 추출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도메인 정의에서 표현된 문장</a:t>
            </a:r>
            <a:r>
              <a:rPr lang="en-US" altLang="ko-KR" dirty="0"/>
              <a:t>, </a:t>
            </a:r>
            <a:r>
              <a:rPr lang="ko-KR" altLang="en-US" dirty="0"/>
              <a:t>어절</a:t>
            </a:r>
            <a:r>
              <a:rPr lang="en-US" altLang="ko-KR" dirty="0"/>
              <a:t>, </a:t>
            </a:r>
            <a:r>
              <a:rPr lang="ko-KR" altLang="en-US" dirty="0"/>
              <a:t>제목에 초점을 두고 개념 추출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&lt;</a:t>
            </a:r>
            <a:r>
              <a:rPr lang="ko-KR" altLang="en-US" dirty="0"/>
              <a:t>예</a:t>
            </a:r>
            <a:r>
              <a:rPr lang="en-US" altLang="ko-KR" dirty="0"/>
              <a:t>&gt; </a:t>
            </a:r>
            <a:r>
              <a:rPr lang="ko-KR" altLang="en-US" dirty="0"/>
              <a:t>의료 정보 시스템에서 도메인 개념 추출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>
                <a:highlight>
                  <a:srgbClr val="FFCF89"/>
                </a:highlight>
              </a:rPr>
              <a:t>진료</a:t>
            </a:r>
            <a:r>
              <a:rPr lang="ko-KR" altLang="en-US" dirty="0"/>
              <a:t>와 검사 </a:t>
            </a:r>
            <a:r>
              <a:rPr lang="ko-KR" altLang="en-US" dirty="0">
                <a:highlight>
                  <a:srgbClr val="FFCF89"/>
                </a:highlight>
              </a:rPr>
              <a:t>의료 서비스</a:t>
            </a:r>
            <a:r>
              <a:rPr lang="ko-KR" altLang="en-US" dirty="0"/>
              <a:t>의</a:t>
            </a:r>
            <a:r>
              <a:rPr lang="ko-KR" altLang="en-US" dirty="0">
                <a:highlight>
                  <a:srgbClr val="FFCF89"/>
                </a:highlight>
              </a:rPr>
              <a:t> </a:t>
            </a:r>
            <a:r>
              <a:rPr lang="ko-KR" altLang="en-US" dirty="0"/>
              <a:t>성격에 따라 의사</a:t>
            </a:r>
            <a:r>
              <a:rPr lang="en-US" altLang="ko-KR" dirty="0"/>
              <a:t>, </a:t>
            </a:r>
            <a:r>
              <a:rPr lang="ko-KR" altLang="en-US" dirty="0"/>
              <a:t>간호사</a:t>
            </a:r>
            <a:r>
              <a:rPr lang="en-US" altLang="ko-KR" dirty="0"/>
              <a:t>, </a:t>
            </a:r>
            <a:r>
              <a:rPr lang="ko-KR" altLang="en-US" dirty="0"/>
              <a:t>검사원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이 환자에게 적절한 </a:t>
            </a:r>
            <a:r>
              <a:rPr lang="ko-KR" altLang="en-US" dirty="0">
                <a:highlight>
                  <a:srgbClr val="FFCF89"/>
                </a:highlight>
              </a:rPr>
              <a:t>예약</a:t>
            </a:r>
            <a:r>
              <a:rPr lang="ko-KR" altLang="en-US" dirty="0"/>
              <a:t>된 의료 서비스를 제공한다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도메인 개념</a:t>
            </a:r>
            <a:r>
              <a:rPr lang="en-US" altLang="ko-KR" dirty="0"/>
              <a:t>: </a:t>
            </a:r>
            <a:r>
              <a:rPr lang="ko-KR" altLang="en-US" dirty="0"/>
              <a:t>의료 서비스</a:t>
            </a:r>
            <a:r>
              <a:rPr lang="en-US" altLang="ko-KR" dirty="0"/>
              <a:t>, </a:t>
            </a:r>
            <a:r>
              <a:rPr lang="ko-KR" altLang="en-US" dirty="0"/>
              <a:t>의사</a:t>
            </a:r>
            <a:r>
              <a:rPr lang="en-US" altLang="ko-KR" dirty="0"/>
              <a:t>, </a:t>
            </a:r>
            <a:r>
              <a:rPr lang="ko-KR" altLang="en-US" dirty="0"/>
              <a:t>간호사</a:t>
            </a:r>
            <a:r>
              <a:rPr lang="en-US" altLang="ko-KR" dirty="0"/>
              <a:t>, </a:t>
            </a:r>
            <a:r>
              <a:rPr lang="ko-KR" altLang="en-US" dirty="0"/>
              <a:t>검사원</a:t>
            </a:r>
            <a:r>
              <a:rPr lang="en-US" altLang="ko-KR" dirty="0"/>
              <a:t>, </a:t>
            </a:r>
            <a:r>
              <a:rPr lang="ko-KR" altLang="en-US" dirty="0"/>
              <a:t>환자</a:t>
            </a:r>
            <a:r>
              <a:rPr lang="en-US" altLang="ko-KR" dirty="0"/>
              <a:t>, </a:t>
            </a:r>
            <a:r>
              <a:rPr lang="ko-KR" altLang="en-US" dirty="0"/>
              <a:t>예약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635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도메인 사전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644525"/>
            <a:ext cx="8229600" cy="5218113"/>
          </a:xfrm>
        </p:spPr>
        <p:txBody>
          <a:bodyPr/>
          <a:lstStyle/>
          <a:p>
            <a:r>
              <a:rPr lang="ko-KR" altLang="en-US" dirty="0"/>
              <a:t>사전 양식</a:t>
            </a:r>
            <a:endParaRPr lang="en-US" altLang="ko-KR" dirty="0"/>
          </a:p>
          <a:p>
            <a:pPr lvl="1"/>
            <a:r>
              <a:rPr lang="ko-KR" altLang="en-US" dirty="0"/>
              <a:t>표로 구성</a:t>
            </a:r>
            <a:endParaRPr lang="en-US" altLang="ko-KR" dirty="0"/>
          </a:p>
          <a:p>
            <a:pPr lvl="1"/>
            <a:r>
              <a:rPr lang="ko-KR" altLang="en-US" dirty="0"/>
              <a:t>세가지 항목 포함</a:t>
            </a:r>
            <a:endParaRPr lang="en-US" altLang="ko-KR" dirty="0"/>
          </a:p>
          <a:p>
            <a:pPr lvl="2"/>
            <a:r>
              <a:rPr lang="ko-KR" altLang="en-US" dirty="0"/>
              <a:t>명칭</a:t>
            </a:r>
            <a:endParaRPr lang="en-US" altLang="ko-KR" dirty="0"/>
          </a:p>
          <a:p>
            <a:pPr lvl="2"/>
            <a:r>
              <a:rPr lang="ko-KR" altLang="en-US" dirty="0"/>
              <a:t>타입</a:t>
            </a:r>
            <a:endParaRPr lang="en-US" altLang="ko-KR" dirty="0"/>
          </a:p>
          <a:p>
            <a:pPr lvl="2"/>
            <a:r>
              <a:rPr lang="ko-KR" altLang="en-US" dirty="0"/>
              <a:t>설명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37730"/>
            <a:ext cx="6734855" cy="4071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7BA75F-AC5C-406C-A6E5-793557604254}"/>
              </a:ext>
            </a:extLst>
          </p:cNvPr>
          <p:cNvSpPr txBox="1"/>
          <p:nvPr/>
        </p:nvSpPr>
        <p:spPr>
          <a:xfrm>
            <a:off x="2843808" y="632220"/>
            <a:ext cx="5184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역할</a:t>
            </a:r>
            <a:r>
              <a:rPr lang="en-US" altLang="ko-KR" sz="2400" dirty="0"/>
              <a:t>: </a:t>
            </a:r>
            <a:r>
              <a:rPr lang="ko-KR" altLang="en-US" sz="2400" dirty="0"/>
              <a:t>사람</a:t>
            </a:r>
            <a:r>
              <a:rPr lang="en-US" altLang="ko-KR" sz="2400" dirty="0"/>
              <a:t>, </a:t>
            </a:r>
            <a:r>
              <a:rPr lang="ko-KR" altLang="en-US" sz="2400" dirty="0"/>
              <a:t>지위</a:t>
            </a:r>
            <a:r>
              <a:rPr lang="en-US" altLang="ko-KR" sz="2400" dirty="0"/>
              <a:t>, </a:t>
            </a:r>
            <a:r>
              <a:rPr lang="ko-KR" altLang="en-US" sz="2400" dirty="0"/>
              <a:t>시스템</a:t>
            </a:r>
            <a:endParaRPr lang="en-US" altLang="ko-KR" sz="2400" dirty="0"/>
          </a:p>
          <a:p>
            <a:r>
              <a:rPr lang="ko-KR" altLang="en-US" sz="2400" dirty="0"/>
              <a:t>객체</a:t>
            </a:r>
            <a:r>
              <a:rPr lang="en-US" altLang="ko-KR" sz="2400" dirty="0"/>
              <a:t>: </a:t>
            </a:r>
            <a:r>
              <a:rPr lang="ko-KR" altLang="en-US" sz="2400" dirty="0"/>
              <a:t>자료</a:t>
            </a:r>
            <a:r>
              <a:rPr lang="en-US" altLang="ko-KR" sz="2400" dirty="0"/>
              <a:t>+</a:t>
            </a:r>
            <a:r>
              <a:rPr lang="ko-KR" altLang="en-US" sz="2400" dirty="0"/>
              <a:t>작업 복합체</a:t>
            </a:r>
            <a:endParaRPr lang="en-US" altLang="ko-KR" sz="2400" dirty="0"/>
          </a:p>
          <a:p>
            <a:r>
              <a:rPr lang="ko-KR" altLang="en-US" sz="2400" dirty="0"/>
              <a:t>기능</a:t>
            </a:r>
            <a:r>
              <a:rPr lang="en-US" altLang="ko-KR" sz="2400" dirty="0"/>
              <a:t>: </a:t>
            </a:r>
            <a:r>
              <a:rPr lang="ko-KR" altLang="en-US" sz="2400" dirty="0"/>
              <a:t>어떤 목적 달성을 위한 </a:t>
            </a:r>
            <a:r>
              <a:rPr lang="en-US" altLang="ko-KR" sz="2400" dirty="0"/>
              <a:t>~</a:t>
            </a:r>
            <a:r>
              <a:rPr lang="ko-KR" altLang="en-US" sz="2400" dirty="0"/>
              <a:t>행위</a:t>
            </a:r>
            <a:endParaRPr lang="en-US" altLang="ko-KR" sz="2400" dirty="0"/>
          </a:p>
          <a:p>
            <a:r>
              <a:rPr lang="ko-KR" altLang="en-US" sz="2400" dirty="0"/>
              <a:t>프로세스</a:t>
            </a:r>
            <a:r>
              <a:rPr lang="en-US" altLang="ko-KR" sz="2400" dirty="0"/>
              <a:t>: </a:t>
            </a:r>
            <a:r>
              <a:rPr lang="ko-KR" altLang="en-US" sz="2400" dirty="0"/>
              <a:t>어떤 결과를 만드는 절차</a:t>
            </a:r>
          </a:p>
        </p:txBody>
      </p:sp>
    </p:spTree>
    <p:extLst>
      <p:ext uri="{BB962C8B-B14F-4D97-AF65-F5344CB8AC3E}">
        <p14:creationId xmlns:p14="http://schemas.microsoft.com/office/powerpoint/2010/main" val="1998091830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21703</TotalTime>
  <Words>637</Words>
  <Application>Microsoft Office PowerPoint</Application>
  <PresentationFormat>화면 슬라이드 쇼(4:3)</PresentationFormat>
  <Paragraphs>109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굴림</vt:lpstr>
      <vt:lpstr>맑은 고딕</vt:lpstr>
      <vt:lpstr>-윤고딕140</vt:lpstr>
      <vt:lpstr>Wingdings</vt:lpstr>
      <vt:lpstr>기본 디자인</vt:lpstr>
      <vt:lpstr>요구와 제한의 정의</vt:lpstr>
      <vt:lpstr>4.3 도메인 분석</vt:lpstr>
      <vt:lpstr>도메인 정의</vt:lpstr>
      <vt:lpstr>도메인 정의</vt:lpstr>
      <vt:lpstr>도메인 분석</vt:lpstr>
      <vt:lpstr>도메인 개념</vt:lpstr>
      <vt:lpstr>도메인 개념</vt:lpstr>
      <vt:lpstr>도메인 사전</vt:lpstr>
      <vt:lpstr>도메인 사전</vt:lpstr>
      <vt:lpstr>비즈니스 규칙</vt:lpstr>
      <vt:lpstr>PowerPoint 프레젠테이션</vt:lpstr>
      <vt:lpstr>PowerPoint 프레젠테이션</vt:lpstr>
    </vt:vector>
  </TitlesOfParts>
  <Company>soolab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입력하십시오</dc:title>
  <dc:creator>jongho</dc:creator>
  <cp:lastModifiedBy>이준용</cp:lastModifiedBy>
  <cp:revision>2139</cp:revision>
  <dcterms:created xsi:type="dcterms:W3CDTF">2008-11-11T15:04:27Z</dcterms:created>
  <dcterms:modified xsi:type="dcterms:W3CDTF">2023-11-02T02:12:05Z</dcterms:modified>
</cp:coreProperties>
</file>